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2" r:id="rId20"/>
    <p:sldId id="273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200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690C54B-80A4-EED2-52CC-8828DF3045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GB" alt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681D4BC-DE8F-18B3-0CBE-4CBE68D16BE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D73C262-E364-471F-BA66-02F30CF1F96D}" type="datetimeFigureOut">
              <a:rPr lang="en-GB" altLang="en-US"/>
              <a:pPr/>
              <a:t>06/06/2023</a:t>
            </a:fld>
            <a:endParaRPr lang="en-GB" altLang="en-US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BF5D6B71-9BC8-5772-894B-D29441816C0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74AEDE6A-F451-1E95-9EC2-BC120A56F11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05E4009B-0D49-D998-4FA7-6BEFF482CC4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GB" altLang="en-US"/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BA47D647-0469-F33F-4AAE-CB5FE715FF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CA06529-6213-4581-9F9A-E7AC4950F18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A64125B-F78B-CA2D-265C-C963797EBF4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6BBBBE5-DC86-6A69-8061-D6A09945E2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716C1E92-578C-F4AA-67BE-C56F6B052D9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122BB5F7-5AA4-3422-5A9D-342319124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35108F0F-AAA1-24EA-13D6-FA2D151867B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F0F662BA-3D97-9668-08B0-C7DD9B25D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EA9D7035-E80D-9790-E2A2-2849DD00BD8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8668066-61EC-5E7F-D6E5-C2303C6FB5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EE48CFF-D3E1-A567-07BD-626D5954894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A48B194-A621-94CF-2F6A-1752B0E04F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74242690-F329-C568-6CE5-5BC6EACE1A8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98C505D7-94D1-0B40-5638-84C802CD26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099050D3-28BC-0D5F-C0E1-25AA9F6FCF6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568F6C7-BD0F-6BED-1B5A-8F630849EC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2FA2A2D6-B856-9671-2732-89130C4A02B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EF31D247-0F56-9E15-8AAD-C5BF21B01B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C6AF02F9-9CB1-BEB3-129B-1549B1DEDF2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AE2085EB-8C6A-E880-687C-0C6E9557A0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37BEBE87-4A66-CE3B-FFF3-02FC57A43D2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23073B29-2DF2-ADAD-E6D5-AD96982CA3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87CEC123-D9E3-F336-CF52-8A436C9D44D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AE3343E2-27DB-5BDF-69DF-B24422EAB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20EE790-F6A7-4A72-2D33-51D16B3DBF9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1DF8FDB-47B3-9933-356D-05CE2E7E33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A14211A5-1FB1-55F2-B81F-1075D78D0FB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039D5A6-6427-57BC-1C6E-030B455447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F2639364-9948-0973-3747-94DE654A6E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7541CB9B-0763-682A-73BF-178EEF58F9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5F9E8EA5-33DD-4F5F-F6EA-B491527807F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B13B264-F180-4E5A-B6D2-FE36EE6D14B4}" type="slidenum">
              <a:rPr lang="en-GB" altLang="en-US" sz="1200">
                <a:latin typeface="Calibri" panose="020F0502020204030204" pitchFamily="34" charset="0"/>
              </a:rPr>
              <a:pPr algn="r" eaLnBrk="1" hangingPunct="1"/>
              <a:t>21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7F30E81-19CE-3D13-B147-2EA1365FB3F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9C102C5-BB0D-036D-F661-0E5CCF1CC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B2AE573-2400-F8B2-12C7-1C0FC3269FD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3A2F5D7-CB38-26E4-5092-57095F63A3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72E1B308-2C60-0E9D-0EDD-4E9B4D81FF3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CD8479C-566D-028C-4131-033AAC241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5E322C9-CB71-BA12-19EC-B362A9D653C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89B23FE2-B8BF-9FD1-92FC-7B796FBC52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F7A48CD3-3A7F-0426-77E1-DBF27642823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32056C11-4681-D204-A1A1-A12E0886E8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2E16F80F-35D3-7A25-96B0-AC541357573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8BE9C7E-0641-6B2F-71FB-33070992C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5A19ACD-3A3E-DB6E-1AAA-CF7BDB0E04B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DD5C766-6428-BEBB-856E-E220E40A1D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37FD9D-8A80-35DA-0784-5D8810E8BA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6DD909-5259-2E6C-0628-BED53EFBE6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64FBF9-DDB0-91E3-A09D-A232E96F0E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4C2398-477A-4173-9612-FFA2540C1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494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7B5A04-57BA-0411-03AD-6623D8B07A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ADDA5F-2229-DD30-AB90-2EE2D37D8C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B9C95A-7C69-3BB7-7571-756386BBE9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CC8424-E417-45C1-A207-33A5EABD84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19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2D87BD-3D7A-959B-BCBA-A0F27FFA8B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09A4C1-9773-27CE-E739-B6483470C9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027E6F-C497-5061-156D-0D3B4D2EF1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8B7F50-4C32-430D-8394-597F409595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20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BCFEAB-6BF5-7864-A389-0B2F12BA81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D43748-CF12-9EB9-09C5-DAA898C8FF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6159AE-33BC-E5F6-BD73-616FA0806F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74226-CDBE-448E-901E-433CE4F242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99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DAD446-C8DE-EC7E-CEED-0EF7B92DA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7CE1DC-3C4B-A0E9-03BA-2DE112D7BC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FEF08A-7F96-C159-9B9D-9432905A51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C82C65-1017-4EC1-96FC-353ABF7199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916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2613D3-9002-4BD1-014D-5ACD0355CD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B923E9-4F81-DF1D-BE75-E0472E5ED8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F6F2EC-72B7-6FBA-9337-3F5251CB2D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CF29F5-5D14-489C-818B-8BD8410A99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76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029C96-09E0-6F48-20C7-1C4145A2FC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6AFC764-817A-446D-7CF2-B8C1D446BC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4E7071F-364D-B164-A4DA-CCB471021B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90265-135B-45DE-938E-E11E342C1D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576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D0A9C8F-F36E-AD2C-B616-0FFB6B3742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5BF94E-A9B4-922B-E4C6-9EE5A777B7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1988E1E-3931-BE24-31F1-D3F3F0B93E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D6AB0B-A54B-41A7-B51C-B17C544F3C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080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DEE36D9-3B2A-DEEF-C22D-2196E64C96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ADBE7BF-C2D6-FEF3-71D6-ACB5BFAE01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F27F109-235E-D1D4-0FBA-45612D6CA1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F54A2-D669-48AF-9370-15DDA232A8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55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8FE84C-A7C6-8E41-5806-217993D8AA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C2A863-D828-0D43-AC15-D16C1B705D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43480F-FF5F-0B80-8059-01B55233CB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B7373-A4C8-404A-A6AD-1D5638879A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342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FB1298-C8EA-29A9-F4D1-7038FDC053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B71303-5882-148A-26DA-79366A1E4B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DEF88B-D73F-EA55-2E8C-A512AA72AD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3B8196-64B6-4D7E-BB71-20985E2D98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76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4DAD495-FFCA-ECD3-E216-33AB0AB3F0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2184C9D-DD77-C57E-7C35-D1F996EB98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49D6436-721D-C519-4702-5386748651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76674F4-CABE-4259-7B6D-F7C412A3BC3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1019FFF-AF5B-B36F-BDC1-F700A4F703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8EDBD2-5FDD-4EFA-A4DA-BD92CD481C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924FB77-5710-37C8-EBB3-79E40DA80C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460375"/>
          </a:xfrm>
        </p:spPr>
        <p:txBody>
          <a:bodyPr/>
          <a:lstStyle/>
          <a:p>
            <a:pPr eaLnBrk="1" hangingPunct="1"/>
            <a:r>
              <a:rPr lang="en-US" altLang="en-US"/>
              <a:t>The French and Indian War</a:t>
            </a:r>
          </a:p>
        </p:txBody>
      </p:sp>
      <p:pic>
        <p:nvPicPr>
          <p:cNvPr id="2051" name="Picture 5" descr="http://www.lordnelsons.com/gallery/frontier/wright/images/Shawnee.jpg">
            <a:extLst>
              <a:ext uri="{FF2B5EF4-FFF2-40B4-BE49-F238E27FC236}">
                <a16:creationId xmlns:a16="http://schemas.microsoft.com/office/drawing/2014/main" id="{02F47E0A-A65A-163E-7169-50E1976F2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8763"/>
            <a:ext cx="2057400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5">
            <a:extLst>
              <a:ext uri="{FF2B5EF4-FFF2-40B4-BE49-F238E27FC236}">
                <a16:creationId xmlns:a16="http://schemas.microsoft.com/office/drawing/2014/main" id="{284C8F74-DE68-174F-CFDD-918516733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209800"/>
            <a:ext cx="70866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“You and the French are like two edges of a pair of shears, and we are the cloth that is cut to pieces between them.” </a:t>
            </a:r>
          </a:p>
          <a:p>
            <a:pPr>
              <a:spcBef>
                <a:spcPct val="50000"/>
              </a:spcBef>
            </a:pPr>
            <a:r>
              <a:rPr lang="en-US" altLang="en-US" sz="2400"/>
              <a:t>– Native American to an English man</a:t>
            </a:r>
          </a:p>
        </p:txBody>
      </p:sp>
      <p:pic>
        <p:nvPicPr>
          <p:cNvPr id="2054" name="Picture 5" descr="england indian france">
            <a:extLst>
              <a:ext uri="{FF2B5EF4-FFF2-40B4-BE49-F238E27FC236}">
                <a16:creationId xmlns:a16="http://schemas.microsoft.com/office/drawing/2014/main" id="{F16C2068-1749-AFDB-3EB9-A59A983BB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37000"/>
            <a:ext cx="32766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D9C4FCB-D519-7304-D448-8243223FB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War Begins and Spreads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4ACC4B2-61E0-4148-E435-29BC4C1871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 keep British out of the valley, they destroy a British trading post (Pickawillany)</a:t>
            </a:r>
          </a:p>
          <a:p>
            <a:pPr eaLnBrk="1" hangingPunct="1"/>
            <a:r>
              <a:rPr lang="en-US" altLang="en-US"/>
              <a:t>The French then built forts to protect the region linking their Canadian and Louisiana settlements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4605BA6-F061-63BE-CA20-7BBA9B43B2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sz="4000"/>
              <a:t>Virginia Reacts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4DF2F9D-F109-8BAE-5127-2CE92B14D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3429000"/>
          </a:xfrm>
        </p:spPr>
        <p:txBody>
          <a:bodyPr/>
          <a:lstStyle/>
          <a:p>
            <a:pPr eaLnBrk="1" hangingPunct="1"/>
            <a:r>
              <a:rPr lang="en-US" altLang="en-US"/>
              <a:t>Send major George Washington to ask the French to leave</a:t>
            </a:r>
          </a:p>
          <a:p>
            <a:pPr eaLnBrk="1" hangingPunct="1"/>
            <a:r>
              <a:rPr lang="en-US" altLang="en-US"/>
              <a:t>English build a fort close to present day Pittsburg</a:t>
            </a:r>
          </a:p>
          <a:p>
            <a:pPr eaLnBrk="1" hangingPunct="1"/>
            <a:r>
              <a:rPr lang="en-US" altLang="en-US"/>
              <a:t>French seize the fort before they were done and name it </a:t>
            </a:r>
            <a:r>
              <a:rPr lang="en-US" altLang="en-US" u="sng"/>
              <a:t>Fort Duquesne</a:t>
            </a:r>
          </a:p>
          <a:p>
            <a:pPr eaLnBrk="1" hangingPunct="1"/>
            <a:endParaRPr lang="en-US" altLang="en-US"/>
          </a:p>
        </p:txBody>
      </p:sp>
      <p:pic>
        <p:nvPicPr>
          <p:cNvPr id="12292" name="Picture 5" descr="duquesne_diorama">
            <a:extLst>
              <a:ext uri="{FF2B5EF4-FFF2-40B4-BE49-F238E27FC236}">
                <a16:creationId xmlns:a16="http://schemas.microsoft.com/office/drawing/2014/main" id="{259013DE-C93F-C09A-8153-605BAA9B6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3927475"/>
            <a:ext cx="4905375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>
            <a:extLst>
              <a:ext uri="{FF2B5EF4-FFF2-40B4-BE49-F238E27FC236}">
                <a16:creationId xmlns:a16="http://schemas.microsoft.com/office/drawing/2014/main" id="{D800B328-6916-BF99-AA77-B36FA6FF9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67200"/>
            <a:ext cx="29718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“He told me the Country belogn’d to them, that no English Man had a right to trade upon them Waters; &amp; that he had Orders to make every Person Prisoner that attempted it on the Ohio or the Waters on it.” – G.W.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5136735-1115-BA18-956B-A520B2E2E2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Fort Necessity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DAD4AA9-FFD1-C8E6-7EB1-C761AB9B96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Washington was on his way to Fort Duquesne when he heard of its surrender</a:t>
            </a:r>
          </a:p>
          <a:p>
            <a:pPr eaLnBrk="1" hangingPunct="1"/>
            <a:r>
              <a:rPr lang="en-US" altLang="en-US"/>
              <a:t>Instead, he built a small fort but was attacked and forced to surrender (July 3, 1754)</a:t>
            </a:r>
          </a:p>
        </p:txBody>
      </p:sp>
      <p:pic>
        <p:nvPicPr>
          <p:cNvPr id="13316" name="Picture 5" descr="858">
            <a:extLst>
              <a:ext uri="{FF2B5EF4-FFF2-40B4-BE49-F238E27FC236}">
                <a16:creationId xmlns:a16="http://schemas.microsoft.com/office/drawing/2014/main" id="{7900A899-298B-431B-342F-0BA4B9493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4667250"/>
            <a:ext cx="48291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FtNecessity">
            <a:extLst>
              <a:ext uri="{FF2B5EF4-FFF2-40B4-BE49-F238E27FC236}">
                <a16:creationId xmlns:a16="http://schemas.microsoft.com/office/drawing/2014/main" id="{46EA258F-1F1D-932D-315B-3664C7736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48768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869FC5C-5902-B295-C27A-A579E33DEE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pPr eaLnBrk="1" hangingPunct="1"/>
            <a:r>
              <a:rPr lang="en-US" altLang="en-US"/>
              <a:t>*Albany Plan of Union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E35BA80-1E2F-0CE7-6C0C-ABAEE439CE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3733800"/>
          </a:xfrm>
        </p:spPr>
        <p:txBody>
          <a:bodyPr/>
          <a:lstStyle/>
          <a:p>
            <a:pPr eaLnBrk="1" hangingPunct="1"/>
            <a:r>
              <a:rPr lang="en-US" altLang="en-US"/>
              <a:t>While the fighting was beginning, representatives were trying to get the Iroquois to fight with the colonists (English)</a:t>
            </a:r>
          </a:p>
          <a:p>
            <a:pPr eaLnBrk="1" hangingPunct="1"/>
            <a:r>
              <a:rPr lang="en-US" altLang="en-US"/>
              <a:t>*</a:t>
            </a:r>
            <a:r>
              <a:rPr lang="en-US" altLang="en-US" u="sng"/>
              <a:t>Ben Franklin </a:t>
            </a:r>
            <a:r>
              <a:rPr lang="en-US" altLang="en-US"/>
              <a:t>was trying to get the colonists to </a:t>
            </a:r>
            <a:r>
              <a:rPr lang="en-US" altLang="en-US" u="sng"/>
              <a:t>join together for defensive purposes</a:t>
            </a:r>
          </a:p>
          <a:p>
            <a:pPr lvl="1" eaLnBrk="1" hangingPunct="1"/>
            <a:r>
              <a:rPr lang="en-US" altLang="en-US"/>
              <a:t>Council that could collect taxes, make treaties, raise an army, and make new settlements.</a:t>
            </a:r>
          </a:p>
        </p:txBody>
      </p:sp>
      <p:pic>
        <p:nvPicPr>
          <p:cNvPr id="14340" name="Picture 5" descr="http://www.benfranklin300.org/exhibition/_html/5_1/_images/a457.jpg">
            <a:extLst>
              <a:ext uri="{FF2B5EF4-FFF2-40B4-BE49-F238E27FC236}">
                <a16:creationId xmlns:a16="http://schemas.microsoft.com/office/drawing/2014/main" id="{D56CCEDF-C79D-9637-5611-F0467F792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43400"/>
            <a:ext cx="3124200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http://www.ben1776.com/images/Ben_ok2_sharp.jpg">
            <a:extLst>
              <a:ext uri="{FF2B5EF4-FFF2-40B4-BE49-F238E27FC236}">
                <a16:creationId xmlns:a16="http://schemas.microsoft.com/office/drawing/2014/main" id="{F82627F8-16C5-31C5-C672-B93E0E09A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4114800"/>
            <a:ext cx="241776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190663D-1A39-5ED6-6F5F-0948ED7EC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/>
              <a:t>Braddock’s Defeat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B47428E-D49D-FEBF-E424-DD38EBA7BF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3810000"/>
          </a:xfrm>
        </p:spPr>
        <p:txBody>
          <a:bodyPr/>
          <a:lstStyle/>
          <a:p>
            <a:pPr eaLnBrk="1" hangingPunct="1"/>
            <a:r>
              <a:rPr lang="en-US" altLang="en-US"/>
              <a:t>July 9, 1755: Marched on </a:t>
            </a:r>
            <a:r>
              <a:rPr lang="en-US" altLang="en-US" u="sng"/>
              <a:t>Fort Duquesne</a:t>
            </a:r>
            <a:r>
              <a:rPr lang="en-US" altLang="en-US"/>
              <a:t> with 2 regiments and Washington</a:t>
            </a:r>
          </a:p>
          <a:p>
            <a:pPr eaLnBrk="1" hangingPunct="1"/>
            <a:r>
              <a:rPr lang="en-US" altLang="en-US"/>
              <a:t>They were ambushed and destroyed</a:t>
            </a:r>
          </a:p>
          <a:p>
            <a:pPr lvl="1" eaLnBrk="1" hangingPunct="1"/>
            <a:r>
              <a:rPr lang="en-US" altLang="en-US"/>
              <a:t>1000 English men were killed or wounded</a:t>
            </a:r>
          </a:p>
          <a:p>
            <a:pPr lvl="1" eaLnBrk="1" hangingPunct="1">
              <a:buFontTx/>
              <a:buNone/>
            </a:pPr>
            <a:endParaRPr lang="en-US" altLang="en-US"/>
          </a:p>
          <a:p>
            <a:pPr lvl="1" eaLnBrk="1" hangingPunct="1">
              <a:buFontTx/>
              <a:buNone/>
            </a:pPr>
            <a:r>
              <a:rPr lang="en-US" altLang="en-US"/>
              <a:t>The English new it would take more to defeat the French</a:t>
            </a:r>
          </a:p>
        </p:txBody>
      </p:sp>
      <p:pic>
        <p:nvPicPr>
          <p:cNvPr id="15366" name="Picture 6" descr="Image, Source: digital file from b&amp;w film copy neg.">
            <a:extLst>
              <a:ext uri="{FF2B5EF4-FFF2-40B4-BE49-F238E27FC236}">
                <a16:creationId xmlns:a16="http://schemas.microsoft.com/office/drawing/2014/main" id="{EBF440B5-7939-2264-840F-789E1FFCF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32263"/>
            <a:ext cx="3657600" cy="272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5" descr="duquesne_diorama">
            <a:extLst>
              <a:ext uri="{FF2B5EF4-FFF2-40B4-BE49-F238E27FC236}">
                <a16:creationId xmlns:a16="http://schemas.microsoft.com/office/drawing/2014/main" id="{539C75A0-72F3-B0CC-4EAA-DD1657B5D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9638"/>
            <a:ext cx="358140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B58D9A8-071D-B859-B984-1579CFCA82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The British Take Quebec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F09D542-7125-5560-9306-62F9F6646B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/>
            <a:r>
              <a:rPr lang="en-US" altLang="en-US"/>
              <a:t>William Pitt – Sec. of State</a:t>
            </a:r>
          </a:p>
          <a:p>
            <a:pPr lvl="1" eaLnBrk="1" hangingPunct="1"/>
            <a:r>
              <a:rPr lang="en-US" altLang="en-US"/>
              <a:t>New Philosophy on the war</a:t>
            </a:r>
          </a:p>
          <a:p>
            <a:pPr eaLnBrk="1" hangingPunct="1"/>
            <a:r>
              <a:rPr lang="en-US" altLang="en-US"/>
              <a:t>Sent more troops, nations top generals and more money to win the war</a:t>
            </a:r>
          </a:p>
          <a:p>
            <a:pPr eaLnBrk="1" hangingPunct="1"/>
            <a:endParaRPr lang="en-US" altLang="en-US"/>
          </a:p>
        </p:txBody>
      </p:sp>
      <p:pic>
        <p:nvPicPr>
          <p:cNvPr id="16388" name="Picture 5" descr="WilliamPittLg">
            <a:extLst>
              <a:ext uri="{FF2B5EF4-FFF2-40B4-BE49-F238E27FC236}">
                <a16:creationId xmlns:a16="http://schemas.microsoft.com/office/drawing/2014/main" id="{B7641127-71D7-717F-0E5C-CBB4C45D9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26733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1665A4A-969A-F1D5-F8C0-33F3DE5274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/>
              <a:t>Turning Point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303A7A5-AD6F-6B58-5978-D9EF1DD9E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229600" cy="3124200"/>
          </a:xfrm>
        </p:spPr>
        <p:txBody>
          <a:bodyPr/>
          <a:lstStyle/>
          <a:p>
            <a:pPr eaLnBrk="1" hangingPunct="1"/>
            <a:r>
              <a:rPr lang="en-US" altLang="en-US"/>
              <a:t>Quebec – cliff 300 feet above the St. Lawrence River loaded with cannons and troops</a:t>
            </a:r>
          </a:p>
          <a:p>
            <a:pPr eaLnBrk="1" hangingPunct="1"/>
            <a:r>
              <a:rPr lang="en-US" altLang="en-US"/>
              <a:t>For 2 months sailed around looking for a way to capture it – eventually found an unguarded path up the cliff</a:t>
            </a:r>
          </a:p>
          <a:p>
            <a:pPr eaLnBrk="1" hangingPunct="1"/>
            <a:endParaRPr lang="en-US" altLang="en-US"/>
          </a:p>
        </p:txBody>
      </p:sp>
      <p:pic>
        <p:nvPicPr>
          <p:cNvPr id="17412" name="Picture 4" descr="1600Map">
            <a:extLst>
              <a:ext uri="{FF2B5EF4-FFF2-40B4-BE49-F238E27FC236}">
                <a16:creationId xmlns:a16="http://schemas.microsoft.com/office/drawing/2014/main" id="{CA0466B5-C860-26DE-C364-5C6142352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68725"/>
            <a:ext cx="39624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flower+156">
            <a:extLst>
              <a:ext uri="{FF2B5EF4-FFF2-40B4-BE49-F238E27FC236}">
                <a16:creationId xmlns:a16="http://schemas.microsoft.com/office/drawing/2014/main" id="{3DEA1AB3-3CCC-47A8-90A6-328F9987F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2388"/>
            <a:ext cx="4495800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6AAFC54-A996-CE4E-9833-148EC27AA2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4000"/>
              <a:t>Turing Point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BD00E21-C369-CE90-82F6-71CC958AB1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eaLnBrk="1" hangingPunct="1"/>
            <a:r>
              <a:rPr lang="en-US" altLang="en-US"/>
              <a:t>At night fall 4,000 British snuck up the cliff and waited</a:t>
            </a:r>
          </a:p>
          <a:p>
            <a:pPr eaLnBrk="1" hangingPunct="1"/>
            <a:r>
              <a:rPr lang="en-US" altLang="en-US"/>
              <a:t>Surprised the French in the morning</a:t>
            </a:r>
          </a:p>
          <a:p>
            <a:pPr eaLnBrk="1" hangingPunct="1"/>
            <a:r>
              <a:rPr lang="en-US" altLang="en-US"/>
              <a:t>Montreal falls within the year</a:t>
            </a:r>
          </a:p>
          <a:p>
            <a:pPr eaLnBrk="1" hangingPunct="1"/>
            <a:r>
              <a:rPr lang="en-US" altLang="en-US"/>
              <a:t>*Why do you think Battle of Quebec is a turning point  in the war?</a:t>
            </a:r>
          </a:p>
        </p:txBody>
      </p:sp>
      <p:pic>
        <p:nvPicPr>
          <p:cNvPr id="18436" name="Picture 5" descr="post-1374-1184537522">
            <a:extLst>
              <a:ext uri="{FF2B5EF4-FFF2-40B4-BE49-F238E27FC236}">
                <a16:creationId xmlns:a16="http://schemas.microsoft.com/office/drawing/2014/main" id="{97818E8D-6A7A-0995-A05F-4070F4228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59225"/>
            <a:ext cx="472440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c000355k">
            <a:extLst>
              <a:ext uri="{FF2B5EF4-FFF2-40B4-BE49-F238E27FC236}">
                <a16:creationId xmlns:a16="http://schemas.microsoft.com/office/drawing/2014/main" id="{D95E9B46-E5C4-75F2-9A8A-B5BDE73BD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33425"/>
            <a:ext cx="76200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B00C451-C221-8BBF-E1B2-5154681C68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/>
              <a:t>*</a:t>
            </a:r>
            <a:r>
              <a:rPr lang="en-US" altLang="en-US" u="sng"/>
              <a:t>Treaty of Paris*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1C3450B-931C-54C7-E595-E1F10DF512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4114800"/>
          </a:xfrm>
        </p:spPr>
        <p:txBody>
          <a:bodyPr/>
          <a:lstStyle/>
          <a:p>
            <a:pPr eaLnBrk="1" hangingPunct="1"/>
            <a:r>
              <a:rPr lang="en-US" altLang="en-US" u="sng"/>
              <a:t>Britain</a:t>
            </a:r>
            <a:r>
              <a:rPr lang="en-US" altLang="en-US"/>
              <a:t> received all </a:t>
            </a:r>
            <a:r>
              <a:rPr lang="en-US" altLang="en-US" u="sng"/>
              <a:t>land east of the Mississippi</a:t>
            </a:r>
          </a:p>
          <a:p>
            <a:pPr eaLnBrk="1" hangingPunct="1"/>
            <a:r>
              <a:rPr lang="en-US" altLang="en-US" u="sng"/>
              <a:t>Spain</a:t>
            </a:r>
            <a:r>
              <a:rPr lang="en-US" altLang="en-US"/>
              <a:t> received all </a:t>
            </a:r>
            <a:r>
              <a:rPr lang="en-US" altLang="en-US" u="sng"/>
              <a:t>land west of the Mississippi </a:t>
            </a:r>
            <a:r>
              <a:rPr lang="en-US" altLang="en-US"/>
              <a:t>and New Orleans for its help</a:t>
            </a:r>
          </a:p>
          <a:p>
            <a:pPr eaLnBrk="1" hangingPunct="1"/>
            <a:r>
              <a:rPr lang="en-US" altLang="en-US"/>
              <a:t>*Britain got Florida from Spain in exchange for Cuba and the Philippines </a:t>
            </a:r>
          </a:p>
          <a:p>
            <a:pPr lvl="1" eaLnBrk="1" hangingPunct="1"/>
            <a:r>
              <a:rPr lang="en-US" altLang="en-US"/>
              <a:t>*Treaty </a:t>
            </a:r>
            <a:r>
              <a:rPr lang="en-US" altLang="en-US" u="sng"/>
              <a:t>ended the war </a:t>
            </a:r>
            <a:r>
              <a:rPr lang="en-US" altLang="en-US"/>
              <a:t>as well as </a:t>
            </a:r>
            <a:r>
              <a:rPr lang="en-US" altLang="en-US" u="sng"/>
              <a:t>French power </a:t>
            </a:r>
            <a:r>
              <a:rPr lang="en-US" altLang="en-US"/>
              <a:t>in North America</a:t>
            </a:r>
          </a:p>
          <a:p>
            <a:pPr eaLnBrk="1" hangingPunct="1"/>
            <a:endParaRPr lang="en-US" altLang="en-US"/>
          </a:p>
        </p:txBody>
      </p:sp>
      <p:pic>
        <p:nvPicPr>
          <p:cNvPr id="20484" name="Picture 5" descr="http://www.american.edu/TED/ice/images4/kckbritish-era-1763-75.png">
            <a:extLst>
              <a:ext uri="{FF2B5EF4-FFF2-40B4-BE49-F238E27FC236}">
                <a16:creationId xmlns:a16="http://schemas.microsoft.com/office/drawing/2014/main" id="{367D9798-7D4D-E390-FE01-3A927E735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97300"/>
            <a:ext cx="35814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F600F90-7BD2-7791-B5F1-28C9094A09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France Claims Western Lands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1755181-04A4-C5E7-D00E-8C46A7257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French exploring interior of America</a:t>
            </a:r>
          </a:p>
          <a:p>
            <a:pPr eaLnBrk="1" hangingPunct="1"/>
            <a:r>
              <a:rPr lang="en-US" altLang="en-US"/>
              <a:t>Late 1600’s – France had claimed the Ohio River Valley, the Mississippi River Valley, and the great lake region.</a:t>
            </a:r>
          </a:p>
          <a:p>
            <a:pPr eaLnBrk="1" hangingPunct="1"/>
            <a:r>
              <a:rPr lang="en-US" altLang="en-US"/>
              <a:t>Louisiana (La Salle) stretched from the Appalachian Mountains to the Rocky Mountains </a:t>
            </a:r>
          </a:p>
          <a:p>
            <a:pPr eaLnBrk="1" hangingPunct="1"/>
            <a:r>
              <a:rPr lang="en-US" altLang="en-US"/>
              <a:t>PAGE 132 and 134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725DE0C-703A-E8FD-44AD-CB2570D896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/>
              <a:t>Pontiac’s Rebellion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A53420B-488B-BABE-D57E-BE3105EA8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*Proclamation of 1763 – forbid colonists to settle west of Appalachian Mountains</a:t>
            </a:r>
          </a:p>
          <a:p>
            <a:pPr lvl="1" eaLnBrk="1" hangingPunct="1"/>
            <a:r>
              <a:rPr lang="en-US" altLang="en-US"/>
              <a:t>B/C new they couldn’t protect them against Natives or French</a:t>
            </a:r>
          </a:p>
          <a:p>
            <a:pPr lvl="1" eaLnBrk="1" hangingPunct="1"/>
            <a:r>
              <a:rPr lang="en-US" altLang="en-US"/>
              <a:t>Colonists are not happy about this; feel it is their right to settle the land</a:t>
            </a:r>
          </a:p>
        </p:txBody>
      </p:sp>
      <p:pic>
        <p:nvPicPr>
          <p:cNvPr id="21508" name="Picture 5" descr="map-british-north-america1775">
            <a:extLst>
              <a:ext uri="{FF2B5EF4-FFF2-40B4-BE49-F238E27FC236}">
                <a16:creationId xmlns:a16="http://schemas.microsoft.com/office/drawing/2014/main" id="{EE98F0C3-47B5-1AFA-7C70-B0DF08E6E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76600"/>
            <a:ext cx="3505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2">
            <a:extLst>
              <a:ext uri="{FF2B5EF4-FFF2-40B4-BE49-F238E27FC236}">
                <a16:creationId xmlns:a16="http://schemas.microsoft.com/office/drawing/2014/main" id="{AE6F5A06-0FF9-A342-3689-0B8702D4C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981200"/>
            <a:ext cx="56388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Georgia" panose="02040502050405020303" pitchFamily="18" charset="0"/>
              </a:rPr>
              <a:t>This powerpoint was kindly donated to</a:t>
            </a:r>
          </a:p>
          <a:p>
            <a:pPr eaLnBrk="1" hangingPunct="1"/>
            <a:r>
              <a:rPr lang="en-GB" altLang="en-US">
                <a:latin typeface="Georgia" panose="02040502050405020303" pitchFamily="18" charset="0"/>
                <a:hlinkClick r:id="rId3"/>
              </a:rPr>
              <a:t>www.worldofteaching.com</a:t>
            </a:r>
            <a:endParaRPr lang="en-GB" altLang="en-US">
              <a:latin typeface="Georgia" panose="02040502050405020303" pitchFamily="18" charset="0"/>
            </a:endParaRPr>
          </a:p>
          <a:p>
            <a:pPr eaLnBrk="1" hangingPunct="1"/>
            <a:endParaRPr lang="en-GB" altLang="en-US">
              <a:latin typeface="Georgia" panose="02040502050405020303" pitchFamily="18" charset="0"/>
            </a:endParaRPr>
          </a:p>
          <a:p>
            <a:pPr eaLnBrk="1" hangingPunct="1"/>
            <a:endParaRPr lang="en-GB" altLang="en-US">
              <a:latin typeface="Georgia" panose="02040502050405020303" pitchFamily="18" charset="0"/>
            </a:endParaRPr>
          </a:p>
          <a:p>
            <a:pPr eaLnBrk="1" hangingPunct="1"/>
            <a:r>
              <a:rPr lang="en-GB" altLang="en-US">
                <a:latin typeface="Georgia" panose="02040502050405020303" pitchFamily="18" charset="0"/>
                <a:hlinkClick r:id="rId3"/>
              </a:rPr>
              <a:t>http://www.worldofteaching.com</a:t>
            </a:r>
            <a:endParaRPr lang="en-GB" altLang="en-US">
              <a:latin typeface="Georgia" panose="02040502050405020303" pitchFamily="18" charset="0"/>
            </a:endParaRPr>
          </a:p>
          <a:p>
            <a:pPr eaLnBrk="1" hangingPunct="1"/>
            <a:r>
              <a:rPr lang="en-GB" altLang="en-US">
                <a:latin typeface="Georgia" panose="02040502050405020303" pitchFamily="18" charset="0"/>
              </a:rPr>
              <a:t>Is home to well over a thousand powerpoints submitted by teachers. This a free site. Please visit and I hope it will help in your teaching</a:t>
            </a:r>
          </a:p>
        </p:txBody>
      </p:sp>
    </p:spTree>
  </p:cSld>
  <p:clrMapOvr>
    <a:masterClrMapping/>
  </p:clrMapOvr>
  <p:transition advTm="2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1600Map">
            <a:extLst>
              <a:ext uri="{FF2B5EF4-FFF2-40B4-BE49-F238E27FC236}">
                <a16:creationId xmlns:a16="http://schemas.microsoft.com/office/drawing/2014/main" id="{2DC5E6A0-181C-CB54-9702-01D74C182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7543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F03F168-1E88-A81C-5F0B-D371522F80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French Main Settlements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516C2FE-76BC-AFC3-A1BD-3184EF548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Quebec and Montreal</a:t>
            </a:r>
          </a:p>
          <a:p>
            <a:pPr eaLnBrk="1" hangingPunct="1"/>
            <a:r>
              <a:rPr lang="en-US" altLang="en-US"/>
              <a:t>Located along the St. Lawrence River</a:t>
            </a:r>
          </a:p>
          <a:p>
            <a:pPr eaLnBrk="1" hangingPunct="1"/>
            <a:r>
              <a:rPr lang="en-US" altLang="en-US"/>
              <a:t>New Orleans – Mississippi River</a:t>
            </a:r>
          </a:p>
          <a:p>
            <a:pPr eaLnBrk="1" hangingPunct="1"/>
            <a:r>
              <a:rPr lang="en-US" altLang="en-US"/>
              <a:t>*Why are these settlements so important?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9A47324-18E3-BD4E-A92C-D8EE4B60E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French Population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F2F5D29-F5FA-B8AA-6E9F-012F7959D1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1760 – NEW FRANCE had about 80,000 people (England had over 1 million)</a:t>
            </a:r>
          </a:p>
          <a:p>
            <a:pPr eaLnBrk="1" hangingPunct="1"/>
            <a:r>
              <a:rPr lang="en-US" altLang="en-US"/>
              <a:t>*Why is their such a difference in population?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81A42BC-F4D5-74D2-2BDE-ED2FBC6FC4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French were mostly fur trappers who traded with the Natives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70641AA-740F-D557-6E8C-DEAEFE5F9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059363"/>
          </a:xfrm>
        </p:spPr>
        <p:txBody>
          <a:bodyPr/>
          <a:lstStyle/>
          <a:p>
            <a:pPr eaLnBrk="1" hangingPunct="1"/>
            <a:r>
              <a:rPr lang="en-US" altLang="en-US"/>
              <a:t>Furs, guns, knives, iron pots, etc. </a:t>
            </a:r>
          </a:p>
        </p:txBody>
      </p:sp>
      <p:pic>
        <p:nvPicPr>
          <p:cNvPr id="7172" name="Picture 5" descr="picture">
            <a:extLst>
              <a:ext uri="{FF2B5EF4-FFF2-40B4-BE49-F238E27FC236}">
                <a16:creationId xmlns:a16="http://schemas.microsoft.com/office/drawing/2014/main" id="{7095A2C9-0770-0B37-2895-BF85E3085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4724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hal_mhc_mhm_birchbark_canoe_sm_93335_7">
            <a:extLst>
              <a:ext uri="{FF2B5EF4-FFF2-40B4-BE49-F238E27FC236}">
                <a16:creationId xmlns:a16="http://schemas.microsoft.com/office/drawing/2014/main" id="{43C424B4-3D40-0826-F9BA-B173A4E84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4267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3BBBA2C-F707-89ED-9627-0F651C0F43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Native American Alliances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08D123E-30FE-0044-12BC-17C260515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*English competed with the French for furs</a:t>
            </a:r>
          </a:p>
          <a:p>
            <a:pPr eaLnBrk="1" hangingPunct="1"/>
            <a:r>
              <a:rPr lang="en-US" altLang="en-US"/>
              <a:t>*Native American groups competed to supply Europeans with furs</a:t>
            </a:r>
          </a:p>
        </p:txBody>
      </p:sp>
      <p:pic>
        <p:nvPicPr>
          <p:cNvPr id="8196" name="Picture 5" descr="marquette">
            <a:extLst>
              <a:ext uri="{FF2B5EF4-FFF2-40B4-BE49-F238E27FC236}">
                <a16:creationId xmlns:a16="http://schemas.microsoft.com/office/drawing/2014/main" id="{24560937-F6CB-95D2-6493-5B4A3D069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52800"/>
            <a:ext cx="6477000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2E1D532-51E9-C6AD-E6EB-4901CA1D67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Native American Alliances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573D19D-AACD-1A1C-F6CA-505BB018BD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*The </a:t>
            </a:r>
            <a:r>
              <a:rPr lang="en-US" altLang="en-US" u="sng"/>
              <a:t>fur trade</a:t>
            </a:r>
            <a:r>
              <a:rPr lang="en-US" altLang="en-US"/>
              <a:t> created </a:t>
            </a:r>
            <a:r>
              <a:rPr lang="en-US" altLang="en-US" u="sng"/>
              <a:t>economic and military rivalries and alliances</a:t>
            </a:r>
            <a:r>
              <a:rPr lang="en-US" altLang="en-US"/>
              <a:t> between the Native Americans and the Europeans. </a:t>
            </a:r>
          </a:p>
          <a:p>
            <a:pPr eaLnBrk="1" hangingPunct="1"/>
            <a:r>
              <a:rPr lang="en-US" altLang="en-US"/>
              <a:t>These alliances between the Natives and Europeans led to their involvement in the war. </a:t>
            </a:r>
          </a:p>
          <a:p>
            <a:pPr eaLnBrk="1" hangingPunct="1"/>
            <a:r>
              <a:rPr lang="en-US" altLang="en-US"/>
              <a:t>Algonquin and Huron sided with the French while the Iroquois became divided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F1810E7-CF1F-8482-0F0C-B091D7F8E9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pPr eaLnBrk="1" hangingPunct="1"/>
            <a:r>
              <a:rPr lang="en-US" altLang="en-US" sz="4000"/>
              <a:t>*Conflict in the Ohio River Valley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3F92D7B-B50B-82E3-0712-3C81F5273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Seeds of war planted by when British fur traders moved into the Ohio River Valley in the 1750’s.</a:t>
            </a:r>
          </a:p>
          <a:p>
            <a:pPr eaLnBrk="1" hangingPunct="1"/>
            <a:r>
              <a:rPr lang="en-US" altLang="en-US"/>
              <a:t>British land companies were also planning to settle colonists there. </a:t>
            </a:r>
          </a:p>
        </p:txBody>
      </p:sp>
      <p:pic>
        <p:nvPicPr>
          <p:cNvPr id="10244" name="Picture 5" descr="6da20ecd-5b25-47ae-8a51-7030ade4b170">
            <a:extLst>
              <a:ext uri="{FF2B5EF4-FFF2-40B4-BE49-F238E27FC236}">
                <a16:creationId xmlns:a16="http://schemas.microsoft.com/office/drawing/2014/main" id="{650BA5DD-139B-8461-0E47-1E2104A5A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2325"/>
            <a:ext cx="38100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1600Map">
            <a:extLst>
              <a:ext uri="{FF2B5EF4-FFF2-40B4-BE49-F238E27FC236}">
                <a16:creationId xmlns:a16="http://schemas.microsoft.com/office/drawing/2014/main" id="{34B989AF-B977-39C0-D942-BE21605AD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495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778</Words>
  <Application>Microsoft Office PowerPoint</Application>
  <PresentationFormat>On-screen Show (4:3)</PresentationFormat>
  <Paragraphs>77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Georgia</vt:lpstr>
      <vt:lpstr>Default Design</vt:lpstr>
      <vt:lpstr>The French and Indian War</vt:lpstr>
      <vt:lpstr>France Claims Western Lands</vt:lpstr>
      <vt:lpstr>PowerPoint Presentation</vt:lpstr>
      <vt:lpstr>French Main Settlements</vt:lpstr>
      <vt:lpstr>French Population</vt:lpstr>
      <vt:lpstr>French were mostly fur trappers who traded with the Natives </vt:lpstr>
      <vt:lpstr>Native American Alliances</vt:lpstr>
      <vt:lpstr>Native American Alliances</vt:lpstr>
      <vt:lpstr>*Conflict in the Ohio River Valley</vt:lpstr>
      <vt:lpstr>War Begins and Spreads</vt:lpstr>
      <vt:lpstr>Virginia Reacts</vt:lpstr>
      <vt:lpstr>Fort Necessity</vt:lpstr>
      <vt:lpstr>*Albany Plan of Union</vt:lpstr>
      <vt:lpstr>Braddock’s Defeat</vt:lpstr>
      <vt:lpstr>The British Take Quebec </vt:lpstr>
      <vt:lpstr>Turning Point</vt:lpstr>
      <vt:lpstr>Turing Point</vt:lpstr>
      <vt:lpstr>PowerPoint Presentation</vt:lpstr>
      <vt:lpstr>*Treaty of Paris*</vt:lpstr>
      <vt:lpstr>Pontiac’s Rebellion</vt:lpstr>
      <vt:lpstr>PowerPoint Presentation</vt:lpstr>
    </vt:vector>
  </TitlesOfParts>
  <Company>Germantown Hills S. D. #69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French and Indian War</dc:title>
  <dc:creator>M. Dexheimer</dc:creator>
  <cp:lastModifiedBy>Nayan GRIFFITHS</cp:lastModifiedBy>
  <cp:revision>20</cp:revision>
  <dcterms:created xsi:type="dcterms:W3CDTF">2008-12-15T13:50:12Z</dcterms:created>
  <dcterms:modified xsi:type="dcterms:W3CDTF">2023-06-06T10:51:18Z</dcterms:modified>
</cp:coreProperties>
</file>